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7" r:id="rId5"/>
    <p:sldId id="265" r:id="rId6"/>
    <p:sldId id="260" r:id="rId7"/>
    <p:sldId id="266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6766" autoAdjust="0"/>
  </p:normalViewPr>
  <p:slideViewPr>
    <p:cSldViewPr snapToGrid="0">
      <p:cViewPr varScale="1">
        <p:scale>
          <a:sx n="127" d="100"/>
          <a:sy n="127" d="100"/>
        </p:scale>
        <p:origin x="235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776E8-239C-4CEB-B124-D270EDB67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9B28D1-7D5C-4319-8E37-AE4AAC39D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391F3-BBDE-4F29-927B-322BC878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0D93C-991A-48B3-93D9-1E1ED6D9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99333-40F0-4FA4-A801-CE0797EA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936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51C0-F92A-4D54-AB1E-F1225B4FE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9EF59-17A7-4F96-A104-85FE1EE22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CCAD5-1D77-419C-BF83-08EBE15A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5D7B4-7D65-4F07-A4BA-FBB495BC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B14A1-C787-4462-9A8B-9F1BE9F42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573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0B34E9-08E4-4675-80C5-3D4A7F3D2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71C55-5D6F-4C69-8B08-00E28EA91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CD45-AACF-40C5-8827-730946E53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14276-533F-476B-BDBA-A91A36EE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165B2-1399-449C-A654-9F633234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993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50F6-53B0-4E3B-8BAD-CDFF057A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B1CD-5E91-4CDF-807C-27AFBD5AE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FF952-73AB-4F17-B5D8-D9223D4CA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0DB1-A683-4DFA-AD31-683B23BE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6BF60-E827-4AFC-91DD-B3EE0D07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821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B644C-0EAF-4CB7-A664-14FAA70DA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AEE90-A053-4F76-BAF1-2B488CB55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DD4CD-1ED7-45B9-8EC4-4E84FC3D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C84A8-F7BB-4A52-9C9E-555A3416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8962B-D188-45A8-97E9-0B41EFC4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538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0871E-F6D4-49CD-BC76-4F36C7E52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C4FD8-A064-4EC6-BC3C-CEDAE9119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41631-90EC-47E9-BFD0-EBCBC2E20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7A9BE-4527-4944-92BB-4BB36E2A9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8398A-7F00-4F06-ACB0-2DB12DC3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A3866-E3B3-401C-A635-B127852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840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F233-13D5-4CA6-936B-E32BBAFE0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9A6D9-8F41-443A-B53D-1CFB6FBFA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C11B6-0822-457E-BBF2-05C12C879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6B836E-535A-4072-AD4F-C2B425F25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2CC0CD-A77C-4ACC-869A-C7946E232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DA2167-1639-4E95-B1A1-FB3ADBB6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3CFB3-A4B4-402F-8A49-0920807E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4A813A-19B6-43D2-AC72-25BDA073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62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9EC80-07E7-4FDA-882D-DD2DED11B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292DA1-526D-4F86-BD46-6FACD10C1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3C289-0EEA-4659-BD7B-7DC91FE10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CE44C-DE6E-4B4C-9205-BBA3673B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621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2B7C82-929C-48D2-89F9-914AFF30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F3E46-FF64-4AA2-8F16-8C0B22DA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1EDC8-7F93-416A-8DE9-90911371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7615AD-10FC-417E-955A-3D82091785A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0325">
            <a:solidFill>
              <a:srgbClr val="558B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561C5-2F46-4261-8241-77D653C55FE9}"/>
              </a:ext>
            </a:extLst>
          </p:cNvPr>
          <p:cNvSpPr/>
          <p:nvPr userDrawn="1"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01D328-4A11-4A8E-A183-D695ABE4A3A4}"/>
              </a:ext>
            </a:extLst>
          </p:cNvPr>
          <p:cNvCxnSpPr/>
          <p:nvPr userDrawn="1"/>
        </p:nvCxnSpPr>
        <p:spPr>
          <a:xfrm>
            <a:off x="243840" y="5740400"/>
            <a:ext cx="11653520" cy="0"/>
          </a:xfrm>
          <a:prstGeom prst="line">
            <a:avLst/>
          </a:prstGeom>
          <a:ln w="41275">
            <a:solidFill>
              <a:srgbClr val="558B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89FBE594-FAD8-486E-AEBD-7965F5FA1B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52988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28694-8B4A-44C3-9468-1F7A1D3F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7E7A2-778B-44FC-AC65-1C7B3B484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582D8-5937-49AA-8705-655B0C11F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042B1-60A8-410D-9FD1-CCA12702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5775C-97DC-4DB9-AB85-628871AB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9DA05-BB76-443C-BD8B-5E1E23559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550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4C7C-AC05-4884-AA29-A5F2CE4A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68FA6-9B7E-4271-9E62-65BE3BE215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5C1D5-6098-4736-B801-99452CB2C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01AF4-5631-4F2D-A5AC-F8C5185F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156DC-3585-4C75-A22D-E29C4BC80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01775-BCBA-4AFE-BD80-EB98723B5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333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55702-C885-408E-A16C-6BF86DB9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086DB-7369-4858-B242-067385240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93711-4693-481B-9034-6658E2093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5752-F223-44AA-B837-9E88E51216A2}" type="datetimeFigureOut">
              <a:rPr lang="hu-HU" smtClean="0"/>
              <a:t>2024. 10. 31.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D1325-614F-4C4B-B5E3-72CEF7CF1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9AD05-9234-4970-9C45-D177A3951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FBB12-65D8-485D-A1FB-01C7376345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993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0E5B83-BDDA-4E1D-9BB5-6D674A5293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59" r="3362"/>
          <a:stretch/>
        </p:blipFill>
        <p:spPr>
          <a:xfrm>
            <a:off x="39228" y="0"/>
            <a:ext cx="5731664" cy="6858000"/>
          </a:xfrm>
          <a:prstGeom prst="rect">
            <a:avLst/>
          </a:prstGeom>
          <a:effectLst>
            <a:outerShdw dist="50800" dir="5400000" algn="ctr" rotWithShape="0">
              <a:srgbClr val="000000">
                <a:alpha val="31000"/>
              </a:srgbClr>
            </a:outerShdw>
            <a:softEdge rad="3302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B31161-4665-4352-A76F-36CFCD742194}"/>
              </a:ext>
            </a:extLst>
          </p:cNvPr>
          <p:cNvSpPr txBox="1"/>
          <p:nvPr/>
        </p:nvSpPr>
        <p:spPr>
          <a:xfrm>
            <a:off x="6847688" y="385181"/>
            <a:ext cx="426751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>
                <a:latin typeface="Century Gothic" panose="020B0502020202020204" pitchFamily="34" charset="0"/>
              </a:rPr>
              <a:t>Pénzügyi beszámoló</a:t>
            </a:r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endParaRPr lang="hu-HU" sz="28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202</a:t>
            </a:r>
            <a:r>
              <a:rPr lang="hu-HU" sz="2800" b="1" dirty="0">
                <a:latin typeface="Century Gothic" panose="020B0502020202020204" pitchFamily="34" charset="0"/>
              </a:rPr>
              <a:t>4</a:t>
            </a:r>
            <a:r>
              <a:rPr lang="en-US" sz="2800" b="1" dirty="0">
                <a:latin typeface="Century Gothic" panose="020B0502020202020204" pitchFamily="34" charset="0"/>
              </a:rPr>
              <a:t>. </a:t>
            </a:r>
            <a:r>
              <a:rPr lang="hu-HU" sz="2800" b="1" dirty="0">
                <a:latin typeface="Century Gothic" panose="020B0502020202020204" pitchFamily="34" charset="0"/>
              </a:rPr>
              <a:t>október 31.</a:t>
            </a:r>
            <a:r>
              <a:rPr lang="en-US" sz="2800" b="1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B8A27C-F19C-42C7-8AEA-FE10182B3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065" y="2018013"/>
            <a:ext cx="2257836" cy="2821973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412481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076716-9FB7-481C-84E9-DA756DBF93F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0325">
            <a:solidFill>
              <a:srgbClr val="558B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A5BA5-92D0-44CF-AE5F-227FF22AF971}"/>
              </a:ext>
            </a:extLst>
          </p:cNvPr>
          <p:cNvSpPr/>
          <p:nvPr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2018-2024 - Vagyon alakulása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E20602-50EB-4B58-8B12-071DD2BCB2DC}"/>
              </a:ext>
            </a:extLst>
          </p:cNvPr>
          <p:cNvCxnSpPr/>
          <p:nvPr/>
        </p:nvCxnSpPr>
        <p:spPr>
          <a:xfrm>
            <a:off x="243840" y="5776496"/>
            <a:ext cx="11653520" cy="0"/>
          </a:xfrm>
          <a:prstGeom prst="line">
            <a:avLst/>
          </a:prstGeom>
          <a:ln w="41275">
            <a:solidFill>
              <a:srgbClr val="558B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7CB7BE9-0554-4BBD-BD40-10C07BD7D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D6E8316A-8AAD-4A9C-B7B3-E41E8D9F7FFC}"/>
              </a:ext>
            </a:extLst>
          </p:cNvPr>
          <p:cNvSpPr txBox="1"/>
          <p:nvPr/>
        </p:nvSpPr>
        <p:spPr>
          <a:xfrm>
            <a:off x="1222407" y="6093310"/>
            <a:ext cx="783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1" dirty="0" err="1">
                <a:latin typeface="Century Gothic" panose="020B0502020202020204" pitchFamily="34" charset="0"/>
              </a:rPr>
              <a:t>Közmeghallgatás</a:t>
            </a:r>
            <a:r>
              <a:rPr lang="hu-HU" sz="1800" b="1" dirty="0">
                <a:latin typeface="Century Gothic" panose="020B0502020202020204" pitchFamily="34" charset="0"/>
              </a:rPr>
              <a:t> – 2024. </a:t>
            </a:r>
            <a:r>
              <a:rPr lang="hu-HU" b="1" dirty="0">
                <a:latin typeface="Century Gothic" panose="020B0502020202020204" pitchFamily="34" charset="0"/>
              </a:rPr>
              <a:t>októ</a:t>
            </a:r>
            <a:r>
              <a:rPr lang="hu-HU" sz="1800" b="1" dirty="0">
                <a:latin typeface="Century Gothic" panose="020B0502020202020204" pitchFamily="34" charset="0"/>
              </a:rPr>
              <a:t>ber 3</a:t>
            </a:r>
            <a:r>
              <a:rPr lang="hu-HU" b="1" dirty="0">
                <a:latin typeface="Century Gothic" panose="020B0502020202020204" pitchFamily="34" charset="0"/>
              </a:rPr>
              <a:t>1</a:t>
            </a:r>
            <a:r>
              <a:rPr lang="hu-HU" sz="1800" b="1" dirty="0">
                <a:latin typeface="Century Gothic" panose="020B0502020202020204" pitchFamily="34" charset="0"/>
              </a:rPr>
              <a:t>.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16B4C87-270E-419D-8532-72CC9BBC4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" y="1294164"/>
            <a:ext cx="5919663" cy="4003051"/>
          </a:xfrm>
          <a:prstGeom prst="rect">
            <a:avLst/>
          </a:prstGeom>
        </p:spPr>
      </p:pic>
      <p:sp>
        <p:nvSpPr>
          <p:cNvPr id="2" name="Téglalap 1">
            <a:extLst>
              <a:ext uri="{FF2B5EF4-FFF2-40B4-BE49-F238E27FC236}">
                <a16:creationId xmlns:a16="http://schemas.microsoft.com/office/drawing/2014/main" id="{05539A03-8D25-46AD-94F2-8A8FFC5F04EE}"/>
              </a:ext>
            </a:extLst>
          </p:cNvPr>
          <p:cNvSpPr/>
          <p:nvPr/>
        </p:nvSpPr>
        <p:spPr>
          <a:xfrm>
            <a:off x="6237481" y="1117599"/>
            <a:ext cx="5659879" cy="4669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400" b="1" u="sng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Negatív hatások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COVID járvány (2020) 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Orosz-ukrán háború (2022-)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400" b="1" u="sng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Pozitív hatások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Útépítés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Ingatlanok vásárlása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Játszótérfejlesztés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fűtési rendszerek fejlesztése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Közműhálózat fejlesztése (iskola)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400" b="1" u="sng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Semleges finanszírozások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Szűrőbuszok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Egyedi gyűjtőedények 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Versenyképes béremelések 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Civilek támogatása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Egyházakkal való együttműködés, megemelt ciklikus támogatás</a:t>
            </a:r>
          </a:p>
          <a:p>
            <a:pPr marL="628650" lvl="1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11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Újszülöttek és idősek támogatása</a:t>
            </a:r>
          </a:p>
        </p:txBody>
      </p:sp>
    </p:spTree>
    <p:extLst>
      <p:ext uri="{BB962C8B-B14F-4D97-AF65-F5344CB8AC3E}">
        <p14:creationId xmlns:p14="http://schemas.microsoft.com/office/powerpoint/2010/main" val="5556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DC48D76-F0AB-47D9-B132-4EDDB2944F5F}"/>
              </a:ext>
            </a:extLst>
          </p:cNvPr>
          <p:cNvSpPr/>
          <p:nvPr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2024 Költségvetés - Bevételek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D2D3FF76-D0A8-2DFE-9518-32535C13C18B}"/>
              </a:ext>
            </a:extLst>
          </p:cNvPr>
          <p:cNvSpPr txBox="1"/>
          <p:nvPr/>
        </p:nvSpPr>
        <p:spPr>
          <a:xfrm>
            <a:off x="1222407" y="6093310"/>
            <a:ext cx="783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1" dirty="0" err="1">
                <a:latin typeface="Century Gothic" panose="020B0502020202020204" pitchFamily="34" charset="0"/>
              </a:rPr>
              <a:t>Közmeghallgatás</a:t>
            </a:r>
            <a:r>
              <a:rPr lang="hu-HU" sz="1800" b="1" dirty="0">
                <a:latin typeface="Century Gothic" panose="020B0502020202020204" pitchFamily="34" charset="0"/>
              </a:rPr>
              <a:t> – 2024. </a:t>
            </a:r>
            <a:r>
              <a:rPr lang="hu-HU" b="1" dirty="0">
                <a:latin typeface="Century Gothic" panose="020B0502020202020204" pitchFamily="34" charset="0"/>
              </a:rPr>
              <a:t>októ</a:t>
            </a:r>
            <a:r>
              <a:rPr lang="hu-HU" sz="1800" b="1" dirty="0">
                <a:latin typeface="Century Gothic" panose="020B0502020202020204" pitchFamily="34" charset="0"/>
              </a:rPr>
              <a:t>ber 3</a:t>
            </a:r>
            <a:r>
              <a:rPr lang="hu-HU" b="1" dirty="0">
                <a:latin typeface="Century Gothic" panose="020B0502020202020204" pitchFamily="34" charset="0"/>
              </a:rPr>
              <a:t>1</a:t>
            </a:r>
            <a:r>
              <a:rPr lang="hu-HU" sz="1800" b="1" dirty="0">
                <a:latin typeface="Century Gothic" panose="020B0502020202020204" pitchFamily="34" charset="0"/>
              </a:rPr>
              <a:t>.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C3C9256C-ACB7-B152-E82C-ED6E2CD2A0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2" name="Kép 1">
            <a:extLst>
              <a:ext uri="{FF2B5EF4-FFF2-40B4-BE49-F238E27FC236}">
                <a16:creationId xmlns:a16="http://schemas.microsoft.com/office/drawing/2014/main" id="{B148E5E3-2209-4EE0-9664-6D4DA8259F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04" r="4356"/>
          <a:stretch/>
        </p:blipFill>
        <p:spPr>
          <a:xfrm>
            <a:off x="78206" y="1090864"/>
            <a:ext cx="8656721" cy="4852837"/>
          </a:xfrm>
          <a:prstGeom prst="rect">
            <a:avLst/>
          </a:prstGeom>
        </p:spPr>
      </p:pic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111300FF-0705-4259-8AF1-1681F2B91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282918"/>
              </p:ext>
            </p:extLst>
          </p:nvPr>
        </p:nvGraphicFramePr>
        <p:xfrm>
          <a:off x="8734927" y="1901983"/>
          <a:ext cx="3218447" cy="2827020"/>
        </p:xfrm>
        <a:graphic>
          <a:graphicData uri="http://schemas.openxmlformats.org/drawingml/2006/table">
            <a:tbl>
              <a:tblPr/>
              <a:tblGrid>
                <a:gridCol w="1943099">
                  <a:extLst>
                    <a:ext uri="{9D8B030D-6E8A-4147-A177-3AD203B41FA5}">
                      <a16:colId xmlns:a16="http://schemas.microsoft.com/office/drawing/2014/main" val="2006532303"/>
                    </a:ext>
                  </a:extLst>
                </a:gridCol>
                <a:gridCol w="1275348">
                  <a:extLst>
                    <a:ext uri="{9D8B030D-6E8A-4147-A177-3AD203B41FA5}">
                      <a16:colId xmlns:a16="http://schemas.microsoft.com/office/drawing/2014/main" val="236117628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Bevételek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5 037 012 584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1823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Önkormányzati működési támogatás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737 399 347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51619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Működési támogatás Áh-n belül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7 536 821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7833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Közhatalmi bevételek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933 000 000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30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Működési bevételek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179 710 007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97683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Felhalmozási célú átvett pe.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84 500 000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88617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Finanszírozási bevételek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3 094 866 409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620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35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076716-9FB7-481C-84E9-DA756DBF93F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0325">
            <a:solidFill>
              <a:srgbClr val="558B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A5BA5-92D0-44CF-AE5F-227FF22AF971}"/>
              </a:ext>
            </a:extLst>
          </p:cNvPr>
          <p:cNvSpPr/>
          <p:nvPr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2024 Költségvetés - Kiadások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E20602-50EB-4B58-8B12-071DD2BCB2DC}"/>
              </a:ext>
            </a:extLst>
          </p:cNvPr>
          <p:cNvCxnSpPr/>
          <p:nvPr/>
        </p:nvCxnSpPr>
        <p:spPr>
          <a:xfrm>
            <a:off x="243840" y="5740400"/>
            <a:ext cx="11653520" cy="0"/>
          </a:xfrm>
          <a:prstGeom prst="line">
            <a:avLst/>
          </a:prstGeom>
          <a:ln w="41275">
            <a:solidFill>
              <a:srgbClr val="558B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7CB7BE9-0554-4BBD-BD40-10C07BD7D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10" name="TextBox 8">
            <a:extLst>
              <a:ext uri="{FF2B5EF4-FFF2-40B4-BE49-F238E27FC236}">
                <a16:creationId xmlns:a16="http://schemas.microsoft.com/office/drawing/2014/main" id="{42D55B72-CB4A-4422-AFDA-253E2F27C134}"/>
              </a:ext>
            </a:extLst>
          </p:cNvPr>
          <p:cNvSpPr txBox="1"/>
          <p:nvPr/>
        </p:nvSpPr>
        <p:spPr>
          <a:xfrm>
            <a:off x="1222407" y="6093310"/>
            <a:ext cx="783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1" dirty="0" err="1">
                <a:latin typeface="Century Gothic" panose="020B0502020202020204" pitchFamily="34" charset="0"/>
              </a:rPr>
              <a:t>Közmeghallgatás</a:t>
            </a:r>
            <a:r>
              <a:rPr lang="hu-HU" sz="1800" b="1" dirty="0">
                <a:latin typeface="Century Gothic" panose="020B0502020202020204" pitchFamily="34" charset="0"/>
              </a:rPr>
              <a:t> – 2024. </a:t>
            </a:r>
            <a:r>
              <a:rPr lang="hu-HU" b="1" dirty="0">
                <a:latin typeface="Century Gothic" panose="020B0502020202020204" pitchFamily="34" charset="0"/>
              </a:rPr>
              <a:t>októ</a:t>
            </a:r>
            <a:r>
              <a:rPr lang="hu-HU" sz="1800" b="1" dirty="0">
                <a:latin typeface="Century Gothic" panose="020B0502020202020204" pitchFamily="34" charset="0"/>
              </a:rPr>
              <a:t>ber 3</a:t>
            </a:r>
            <a:r>
              <a:rPr lang="hu-HU" b="1" dirty="0">
                <a:latin typeface="Century Gothic" panose="020B0502020202020204" pitchFamily="34" charset="0"/>
              </a:rPr>
              <a:t>1</a:t>
            </a:r>
            <a:r>
              <a:rPr lang="hu-HU" sz="1800" b="1" dirty="0">
                <a:latin typeface="Century Gothic" panose="020B0502020202020204" pitchFamily="34" charset="0"/>
              </a:rPr>
              <a:t>.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8057BE0-5BBD-4FF8-87DE-88D846D0FF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67" r="4758"/>
          <a:stretch/>
        </p:blipFill>
        <p:spPr>
          <a:xfrm>
            <a:off x="0" y="1034114"/>
            <a:ext cx="8716880" cy="4560203"/>
          </a:xfrm>
          <a:prstGeom prst="rect">
            <a:avLst/>
          </a:prstGeom>
        </p:spPr>
      </p:pic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7D23D154-3AD6-47C0-888B-C047CB2D1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528194"/>
              </p:ext>
            </p:extLst>
          </p:nvPr>
        </p:nvGraphicFramePr>
        <p:xfrm>
          <a:off x="8596564" y="2105110"/>
          <a:ext cx="3414962" cy="2857500"/>
        </p:xfrm>
        <a:graphic>
          <a:graphicData uri="http://schemas.openxmlformats.org/drawingml/2006/table">
            <a:tbl>
              <a:tblPr/>
              <a:tblGrid>
                <a:gridCol w="1707481">
                  <a:extLst>
                    <a:ext uri="{9D8B030D-6E8A-4147-A177-3AD203B41FA5}">
                      <a16:colId xmlns:a16="http://schemas.microsoft.com/office/drawing/2014/main" val="3304535146"/>
                    </a:ext>
                  </a:extLst>
                </a:gridCol>
                <a:gridCol w="1707481">
                  <a:extLst>
                    <a:ext uri="{9D8B030D-6E8A-4147-A177-3AD203B41FA5}">
                      <a16:colId xmlns:a16="http://schemas.microsoft.com/office/drawing/2014/main" val="307696601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Kiadások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5 028 116 481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5849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Személyi juttatások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707 677 919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373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Járulékok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93 360 376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9698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Dologi kiadások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521 886 947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93383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Ellátottak juttatásai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6 000 000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04133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Egyéb működési célú kiadások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711 383 175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94881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Beruházások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1 044 338 823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13610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Felújítások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16 000 000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09026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Finanszírozási kiadások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1 927 469 241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442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2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702B88-4C48-42C1-917A-D4871330081C}"/>
              </a:ext>
            </a:extLst>
          </p:cNvPr>
          <p:cNvSpPr/>
          <p:nvPr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2024 Október - Pénzügyi helyzet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9BCAB128-47DA-5A4A-4483-E22B289FDF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6ACD49F6-D92E-4EF9-959B-8CC0FA2449A2}"/>
              </a:ext>
            </a:extLst>
          </p:cNvPr>
          <p:cNvSpPr txBox="1"/>
          <p:nvPr/>
        </p:nvSpPr>
        <p:spPr>
          <a:xfrm>
            <a:off x="1222407" y="6093310"/>
            <a:ext cx="783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1" dirty="0" err="1">
                <a:latin typeface="Century Gothic" panose="020B0502020202020204" pitchFamily="34" charset="0"/>
              </a:rPr>
              <a:t>Közmeghallgatás</a:t>
            </a:r>
            <a:r>
              <a:rPr lang="hu-HU" sz="1800" b="1" dirty="0">
                <a:latin typeface="Century Gothic" panose="020B0502020202020204" pitchFamily="34" charset="0"/>
              </a:rPr>
              <a:t> – 2024. </a:t>
            </a:r>
            <a:r>
              <a:rPr lang="hu-HU" b="1" dirty="0">
                <a:latin typeface="Century Gothic" panose="020B0502020202020204" pitchFamily="34" charset="0"/>
              </a:rPr>
              <a:t>októ</a:t>
            </a:r>
            <a:r>
              <a:rPr lang="hu-HU" sz="1800" b="1" dirty="0">
                <a:latin typeface="Century Gothic" panose="020B0502020202020204" pitchFamily="34" charset="0"/>
              </a:rPr>
              <a:t>ber 3</a:t>
            </a:r>
            <a:r>
              <a:rPr lang="hu-HU" b="1" dirty="0">
                <a:latin typeface="Century Gothic" panose="020B0502020202020204" pitchFamily="34" charset="0"/>
              </a:rPr>
              <a:t>1</a:t>
            </a:r>
            <a:r>
              <a:rPr lang="hu-HU" sz="1800" b="1" dirty="0">
                <a:latin typeface="Century Gothic" panose="020B0502020202020204" pitchFamily="34" charset="0"/>
              </a:rPr>
              <a:t>.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27AD367C-4D5A-46ED-91C0-6716A4D2B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619610"/>
              </p:ext>
            </p:extLst>
          </p:nvPr>
        </p:nvGraphicFramePr>
        <p:xfrm>
          <a:off x="1633201" y="1001413"/>
          <a:ext cx="8773788" cy="4667209"/>
        </p:xfrm>
        <a:graphic>
          <a:graphicData uri="http://schemas.openxmlformats.org/drawingml/2006/table">
            <a:tbl>
              <a:tblPr/>
              <a:tblGrid>
                <a:gridCol w="4791145">
                  <a:extLst>
                    <a:ext uri="{9D8B030D-6E8A-4147-A177-3AD203B41FA5}">
                      <a16:colId xmlns:a16="http://schemas.microsoft.com/office/drawing/2014/main" val="1295275978"/>
                    </a:ext>
                  </a:extLst>
                </a:gridCol>
                <a:gridCol w="3982643">
                  <a:extLst>
                    <a:ext uri="{9D8B030D-6E8A-4147-A177-3AD203B41FA5}">
                      <a16:colId xmlns:a16="http://schemas.microsoft.com/office/drawing/2014/main" val="1112740308"/>
                    </a:ext>
                  </a:extLst>
                </a:gridCol>
              </a:tblGrid>
              <a:tr h="192843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Adótúlfizetések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57 472 552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01636"/>
                  </a:ext>
                </a:extLst>
              </a:tr>
              <a:tr h="192843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Személyi juttatások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167 041 269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89329"/>
                  </a:ext>
                </a:extLst>
              </a:tr>
              <a:tr h="212622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Járulékok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22 151 449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83432"/>
                  </a:ext>
                </a:extLst>
              </a:tr>
              <a:tr h="192843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Dologi kiadások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144 448 899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799389"/>
                  </a:ext>
                </a:extLst>
              </a:tr>
              <a:tr h="192843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Szociális kiadások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3 073 333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093996"/>
                  </a:ext>
                </a:extLst>
              </a:tr>
              <a:tr h="385687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Egyéb működési kiadások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206 167 131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65812"/>
                  </a:ext>
                </a:extLst>
              </a:tr>
              <a:tr h="57853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Beruházások KT határozattal ill. szerződéssel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143 915 120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886797"/>
                  </a:ext>
                </a:extLst>
              </a:tr>
              <a:tr h="57853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Várható kiadások költségvetés alapján összesen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744 269 753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7711"/>
                  </a:ext>
                </a:extLst>
              </a:tr>
              <a:tr h="385687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Pénzkészlet - folyószámlán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726 735 194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491531"/>
                  </a:ext>
                </a:extLst>
              </a:tr>
              <a:tr h="57853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Várható bevételek költségvetés alapján összesen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255 061 555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853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214014"/>
                  </a:ext>
                </a:extLst>
              </a:tr>
              <a:tr h="667535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Bevétel-kiadás várható eredménye 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237 526 996</a:t>
                      </a:r>
                    </a:p>
                  </a:txBody>
                  <a:tcPr marL="4945" marR="4945" marT="49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60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88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587CED-AEC2-40DA-B818-CC0D5574F412}"/>
              </a:ext>
            </a:extLst>
          </p:cNvPr>
          <p:cNvSpPr/>
          <p:nvPr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2019-2024 – Változások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7">
            <a:extLst>
              <a:ext uri="{FF2B5EF4-FFF2-40B4-BE49-F238E27FC236}">
                <a16:creationId xmlns:a16="http://schemas.microsoft.com/office/drawing/2014/main" id="{38102E03-E7E0-4291-BE28-F4D5D0FECF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22CC6189-ACFA-40FD-B25F-12A975213297}"/>
              </a:ext>
            </a:extLst>
          </p:cNvPr>
          <p:cNvSpPr txBox="1"/>
          <p:nvPr/>
        </p:nvSpPr>
        <p:spPr>
          <a:xfrm>
            <a:off x="1222407" y="6093310"/>
            <a:ext cx="783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1" dirty="0" err="1">
                <a:latin typeface="Century Gothic" panose="020B0502020202020204" pitchFamily="34" charset="0"/>
              </a:rPr>
              <a:t>Közmeghallgatás</a:t>
            </a:r>
            <a:r>
              <a:rPr lang="hu-HU" sz="1800" b="1" dirty="0">
                <a:latin typeface="Century Gothic" panose="020B0502020202020204" pitchFamily="34" charset="0"/>
              </a:rPr>
              <a:t> – 2024. </a:t>
            </a:r>
            <a:r>
              <a:rPr lang="hu-HU" b="1" dirty="0">
                <a:latin typeface="Century Gothic" panose="020B0502020202020204" pitchFamily="34" charset="0"/>
              </a:rPr>
              <a:t>októ</a:t>
            </a:r>
            <a:r>
              <a:rPr lang="hu-HU" sz="1800" b="1" dirty="0">
                <a:latin typeface="Century Gothic" panose="020B0502020202020204" pitchFamily="34" charset="0"/>
              </a:rPr>
              <a:t>ber 3</a:t>
            </a:r>
            <a:r>
              <a:rPr lang="hu-HU" b="1" dirty="0">
                <a:latin typeface="Century Gothic" panose="020B0502020202020204" pitchFamily="34" charset="0"/>
              </a:rPr>
              <a:t>1</a:t>
            </a:r>
            <a:r>
              <a:rPr lang="hu-HU" sz="1800" b="1" dirty="0">
                <a:latin typeface="Century Gothic" panose="020B0502020202020204" pitchFamily="34" charset="0"/>
              </a:rPr>
              <a:t>.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65D898D3-84B6-4B55-8576-3E0EA024E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57596"/>
              </p:ext>
            </p:extLst>
          </p:nvPr>
        </p:nvGraphicFramePr>
        <p:xfrm>
          <a:off x="663919" y="2088687"/>
          <a:ext cx="10864162" cy="2965832"/>
        </p:xfrm>
        <a:graphic>
          <a:graphicData uri="http://schemas.openxmlformats.org/drawingml/2006/table">
            <a:tbl>
              <a:tblPr/>
              <a:tblGrid>
                <a:gridCol w="6015694">
                  <a:extLst>
                    <a:ext uri="{9D8B030D-6E8A-4147-A177-3AD203B41FA5}">
                      <a16:colId xmlns:a16="http://schemas.microsoft.com/office/drawing/2014/main" val="3848857122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val="2226301386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val="2126531863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val="4060231910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val="2226010060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val="3182218788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val="3296549758"/>
                    </a:ext>
                  </a:extLst>
                </a:gridCol>
              </a:tblGrid>
              <a:tr h="47330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Megnevezés [ az összegek mFt-ban vannak feltüntetve]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96317"/>
                  </a:ext>
                </a:extLst>
              </a:tr>
              <a:tr h="6167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Gépjárműadó 40% (2020)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878021"/>
                  </a:ext>
                </a:extLst>
              </a:tr>
              <a:tr h="6167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Szolidaritási hozzájárulás (2021)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62"/>
                  </a:ext>
                </a:extLst>
              </a:tr>
              <a:tr h="6167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Működési támogatás államtól (2021)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65063"/>
                  </a:ext>
                </a:extLst>
              </a:tr>
              <a:tr h="642404"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Változás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6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7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702B88-4C48-42C1-917A-D4871330081C}"/>
              </a:ext>
            </a:extLst>
          </p:cNvPr>
          <p:cNvSpPr/>
          <p:nvPr/>
        </p:nvSpPr>
        <p:spPr>
          <a:xfrm>
            <a:off x="0" y="0"/>
            <a:ext cx="12192000" cy="941255"/>
          </a:xfrm>
          <a:prstGeom prst="rect">
            <a:avLst/>
          </a:prstGeom>
          <a:solidFill>
            <a:srgbClr val="558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2025 - Kitekintés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9BCAB128-47DA-5A4A-4483-E22B289FDF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5833260"/>
            <a:ext cx="745590" cy="931881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6ACD49F6-D92E-4EF9-959B-8CC0FA2449A2}"/>
              </a:ext>
            </a:extLst>
          </p:cNvPr>
          <p:cNvSpPr txBox="1"/>
          <p:nvPr/>
        </p:nvSpPr>
        <p:spPr>
          <a:xfrm>
            <a:off x="1222407" y="6093310"/>
            <a:ext cx="783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1" dirty="0" err="1">
                <a:latin typeface="Century Gothic" panose="020B0502020202020204" pitchFamily="34" charset="0"/>
              </a:rPr>
              <a:t>Közmeghallgatás</a:t>
            </a:r>
            <a:r>
              <a:rPr lang="hu-HU" sz="1800" b="1" dirty="0">
                <a:latin typeface="Century Gothic" panose="020B0502020202020204" pitchFamily="34" charset="0"/>
              </a:rPr>
              <a:t> – 2024. </a:t>
            </a:r>
            <a:r>
              <a:rPr lang="hu-HU" b="1" dirty="0">
                <a:latin typeface="Century Gothic" panose="020B0502020202020204" pitchFamily="34" charset="0"/>
              </a:rPr>
              <a:t>októ</a:t>
            </a:r>
            <a:r>
              <a:rPr lang="hu-HU" sz="1800" b="1" dirty="0">
                <a:latin typeface="Century Gothic" panose="020B0502020202020204" pitchFamily="34" charset="0"/>
              </a:rPr>
              <a:t>ber 3</a:t>
            </a:r>
            <a:r>
              <a:rPr lang="hu-HU" b="1" dirty="0">
                <a:latin typeface="Century Gothic" panose="020B0502020202020204" pitchFamily="34" charset="0"/>
              </a:rPr>
              <a:t>1</a:t>
            </a:r>
            <a:r>
              <a:rPr lang="hu-HU" sz="1800" b="1" dirty="0">
                <a:latin typeface="Century Gothic" panose="020B0502020202020204" pitchFamily="34" charset="0"/>
              </a:rPr>
              <a:t>. </a:t>
            </a:r>
            <a:endParaRPr lang="en-US" sz="1800" b="1" dirty="0">
              <a:latin typeface="Century Gothic" panose="020B0502020202020204" pitchFamily="34" charset="0"/>
            </a:endParaRP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9A086AD-A590-4728-BA1F-6054BF0B51FA}"/>
              </a:ext>
            </a:extLst>
          </p:cNvPr>
          <p:cNvSpPr txBox="1">
            <a:spLocks/>
          </p:cNvSpPr>
          <p:nvPr/>
        </p:nvSpPr>
        <p:spPr>
          <a:xfrm>
            <a:off x="452535" y="1516959"/>
            <a:ext cx="10515600" cy="14048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/>
              <a:t>Állami extraprofitadó önkormányzatok részére</a:t>
            </a:r>
          </a:p>
          <a:p>
            <a:pPr lvl="1"/>
            <a:r>
              <a:rPr lang="hu-HU" sz="2000" dirty="0"/>
              <a:t>Iparűzési adó 2025-ös növekményének 100%-os megadóztatása</a:t>
            </a:r>
          </a:p>
          <a:p>
            <a:pPr lvl="1"/>
            <a:r>
              <a:rPr lang="hu-HU" sz="2000" dirty="0"/>
              <a:t>Szolidaritási hozzájáruláson felüli hozzájárulás</a:t>
            </a:r>
          </a:p>
          <a:p>
            <a:pPr lvl="1"/>
            <a:endParaRPr lang="hu-HU" sz="2000" dirty="0"/>
          </a:p>
        </p:txBody>
      </p:sp>
      <p:sp>
        <p:nvSpPr>
          <p:cNvPr id="9" name="Tartalom helye 2">
            <a:extLst>
              <a:ext uri="{FF2B5EF4-FFF2-40B4-BE49-F238E27FC236}">
                <a16:creationId xmlns:a16="http://schemas.microsoft.com/office/drawing/2014/main" id="{E6EE14F9-5A33-4AAE-A6D7-1D628F3D577C}"/>
              </a:ext>
            </a:extLst>
          </p:cNvPr>
          <p:cNvSpPr txBox="1">
            <a:spLocks/>
          </p:cNvSpPr>
          <p:nvPr/>
        </p:nvSpPr>
        <p:spPr>
          <a:xfrm>
            <a:off x="452535" y="3400780"/>
            <a:ext cx="10515600" cy="14048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/>
              <a:t>Lehetőségek</a:t>
            </a:r>
          </a:p>
          <a:p>
            <a:pPr lvl="1"/>
            <a:r>
              <a:rPr lang="hu-HU" sz="2000" dirty="0"/>
              <a:t>Megmaradó bevételekből való gazdálkodás</a:t>
            </a:r>
          </a:p>
          <a:p>
            <a:pPr lvl="1"/>
            <a:r>
              <a:rPr lang="hu-HU" sz="2000" dirty="0"/>
              <a:t>Hitelfelvétel</a:t>
            </a:r>
          </a:p>
          <a:p>
            <a:pPr lvl="1"/>
            <a:r>
              <a:rPr lang="hu-HU" sz="2000" dirty="0"/>
              <a:t>Helyi adók megreformálása</a:t>
            </a:r>
          </a:p>
        </p:txBody>
      </p:sp>
    </p:spTree>
    <p:extLst>
      <p:ext uri="{BB962C8B-B14F-4D97-AF65-F5344CB8AC3E}">
        <p14:creationId xmlns:p14="http://schemas.microsoft.com/office/powerpoint/2010/main" val="25262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376</Words>
  <Application>Microsoft Office PowerPoint</Application>
  <PresentationFormat>Szélesvásznú</PresentationFormat>
  <Paragraphs>138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4" baseType="lpstr">
      <vt:lpstr>Malgun Gothic</vt:lpstr>
      <vt:lpstr>Arial</vt:lpstr>
      <vt:lpstr>Calibri</vt:lpstr>
      <vt:lpstr>Calibri Light</vt:lpstr>
      <vt:lpstr>Century Gothic</vt:lpstr>
      <vt:lpstr>Times New Roman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Róbert Gelle</dc:creator>
  <cp:lastModifiedBy>Gelle Róbert</cp:lastModifiedBy>
  <cp:revision>45</cp:revision>
  <dcterms:created xsi:type="dcterms:W3CDTF">2021-09-09T11:07:49Z</dcterms:created>
  <dcterms:modified xsi:type="dcterms:W3CDTF">2024-10-31T15:13:59Z</dcterms:modified>
</cp:coreProperties>
</file>