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09" r:id="rId3"/>
    <p:sldId id="310" r:id="rId4"/>
    <p:sldId id="314" r:id="rId5"/>
    <p:sldId id="311" r:id="rId6"/>
    <p:sldId id="312" r:id="rId7"/>
    <p:sldId id="316" r:id="rId8"/>
    <p:sldId id="321" r:id="rId9"/>
    <p:sldId id="277" r:id="rId10"/>
    <p:sldId id="313" r:id="rId11"/>
    <p:sldId id="291" r:id="rId12"/>
    <p:sldId id="317" r:id="rId13"/>
    <p:sldId id="294" r:id="rId14"/>
    <p:sldId id="319" r:id="rId15"/>
    <p:sldId id="318" r:id="rId16"/>
    <p:sldId id="320" r:id="rId17"/>
    <p:sldId id="274" r:id="rId18"/>
  </p:sldIdLst>
  <p:sldSz cx="12192000" cy="6858000"/>
  <p:notesSz cx="6645275" cy="992505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558B2F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6767" autoAdjust="0"/>
  </p:normalViewPr>
  <p:slideViewPr>
    <p:cSldViewPr snapToGrid="0" showGuides="1">
      <p:cViewPr varScale="1">
        <p:scale>
          <a:sx n="75" d="100"/>
          <a:sy n="75" d="100"/>
        </p:scale>
        <p:origin x="1032" y="58"/>
      </p:cViewPr>
      <p:guideLst>
        <p:guide orient="horz" pos="9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61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0"/>
            <a:ext cx="287961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45644-25B0-4B1C-AB51-090BDADC424F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776431"/>
            <a:ext cx="531622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87961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427076"/>
            <a:ext cx="287961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990FF-1997-45A9-A406-208ADB07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0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42422-0A2D-715E-78BB-B28849E40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42A44-440E-ECB8-4603-D738E64A0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23F98-CA35-2C90-DF1B-239804286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8CE8B-2E65-F064-AF7F-735EECA72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9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6ED38-F676-3CE7-7A85-9CDB7CB52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B1E510-8C1F-7ABF-0DE9-23B5F0B0F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27974-05F4-10AF-8F6D-19C333C2F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E4302-7C82-CA23-318B-3EC762BC2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02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990FF-1997-45A9-A406-208ADB070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948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1E956-330C-06D8-7A73-26F74EA9A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65605-F2F1-4DD8-D418-49518CB0E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B3E1D-D79D-8BC5-8A12-8DB1247EB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ED1EF-BCB7-AC70-3836-4481CA3D0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990FF-1997-45A9-A406-208ADB070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201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8A21E-5C4D-E6A3-524D-EDFE1616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563FF-BFB0-4113-9876-66847D5BB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413A6-9010-48FD-7F98-CC9E5EFF9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9C50-D419-ECEC-4F8B-4B6C5CB13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990FF-1997-45A9-A406-208ADB070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1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84FA-6830-90CA-8604-4EFA80CB5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A43CA-9481-E278-B38D-D791141DB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D6D618-B013-C786-F8A6-54C3CC7A1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8F1D5-C4B4-AB47-043F-32603D33B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990FF-1997-45A9-A406-208ADB070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64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u-HU" sz="4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5EC36-6A67-8C66-2B8A-D5F499F4F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9D6213-FB48-149E-437A-C0D0704C0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9854F-30B9-F008-7907-A41503CF4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BBD1-1EE7-4A69-6FD8-C10FC4E21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9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73DBC-2B8E-D977-D491-4E3C89B9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FA35E-F9C0-5B36-83F3-CCF70B59B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CBAA1-DE96-1363-219E-31206892A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3220F-FF61-B97B-849A-829020F49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41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21139-FA31-2333-C6EC-A88E04E78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48436-D70F-B6B4-2980-5B113CB8A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43366-D38E-045D-354E-3D1D9BD57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D722D-BF68-65A2-52A8-87DA41199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3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01C65-4ECC-DEC3-0CF5-7D9DCCC51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002C-6366-E327-8C45-ECD062949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DFC77-69B0-0A74-D4A5-285C8AE4A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E810-7CD6-0FEE-19EC-C018AED07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5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4676F-42ED-1B94-6013-C354E07D4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470CC-9E22-0335-49AA-8948145A7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855DD-B942-3B9E-5747-9B4A03970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7A14D-D47E-9974-0DB3-939FE4752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15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CD8D-5A1E-F04D-13A3-8CF267F96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C7CD5-DF3A-7468-DFAD-7D01A8AF8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E7BCA-6A98-0856-6781-0601A75E6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DB2C2-BE28-030D-01A3-FEC97DE77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09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60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D2AC4-D530-6970-B441-1F712109E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7399A-32A1-AC35-38E8-2FEBBD27E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108AFD-DB71-EFA8-D93B-E7830AA65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92890-C04B-EAAA-449C-91948BC65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990FF-1997-45A9-A406-208ADB070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8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E599-B568-4404-8888-692737036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6B380-D22E-4079-8025-04A1C4327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D4FFE-40DE-481D-B340-165B1929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5CB9-EEE7-40CA-B461-DBE9E1D2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1CBD1-A313-430E-9DC7-DFFCA67F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5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46F5-D6AD-4336-88F1-645C3DF7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58A34-C153-4CFC-B53A-4DBC2C308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10CF1-34E0-465F-9B7B-05D98E72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F5065-AEA8-4397-925F-6AB8E299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0E85A-6A40-4D96-AC41-B01F9C6E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C228E5-4238-4F7E-89C0-488AD3338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15B6E-BC57-4E2C-93AE-E6B596177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0A57B-2186-48F5-A8C0-E70CE86F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CA51C-CAF9-42DE-81D4-5C49E90B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3FDAD-9F63-4254-9F42-4EC9F885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74C3-5E61-44B5-9684-805075A9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0C9DA-D60C-4494-9037-9FAE09C56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C275-2297-4D3F-A364-6E651289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CFCA0-82B7-4684-8403-F2EC83B5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5A090-1C4B-417E-8BC5-18E160DA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2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660E-C97C-4506-93C0-9B0ECF69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E47C5-8E6B-483A-BE26-75DFDADF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8C1BA-2CAD-41A0-9DEA-586571F8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09E32-E97B-462B-A060-63DA4B7C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510A-3529-4A6B-A594-70C5283B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9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1CE8-F00F-4C0B-9C93-216D68C7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E6EC-0F84-428F-B6A1-EC1AE4355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93F3C-69AF-4A50-9AE1-E57FE169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825A-984D-4D1F-BC0F-5D3B6B21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DD993-B326-4DEC-AD94-0BBB2144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3864F-A20C-4108-9FFB-78E0DC0A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4C2D-9E24-44F4-84CD-70A9C2BF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A3C45-C6BF-4916-90C0-B338A2E96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7B209-CD54-441D-AF59-C5E375791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6964E-7AE3-484F-A495-D0E34EC73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1B7CA-BBE3-4AB2-9904-7F2464EEA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46EEAB-105E-4260-B13F-D1AEB3F3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E5E396-07D9-46DA-9A9D-09F91145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67107D-3BC1-442E-AE6D-60ABD1AA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9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96B1-35B3-4DD9-B434-9AB2D8C6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E743A1-E3B3-45AB-9F16-936480A7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CB806-6DBF-42A1-AB51-11BBED15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9052B-53B5-4FCD-804D-FDC06803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5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9C5DA-7993-4BA8-BD1A-EF7A335C0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D6AA5-CB54-4B1C-A57D-2D48B464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B615-EE97-446B-9B33-A0206446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4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02F4-15C6-4353-B848-59EE8077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A879-C5D5-46FB-977E-B32DB00A3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0BD1D-5329-448F-938F-61A656AAC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84650-03AC-4DC6-9A01-187589BD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68430-9FB8-46FD-B6DD-46F670B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A5A1F-3A9E-4A07-AEFC-4800B734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9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F286-69E1-42B1-BCCE-DE115C38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85C74-A1F1-414E-A1E8-DADD45DD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ADD9B-5E67-41BF-850C-1391926FA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D667E-8F9E-459C-BC60-25674218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D6EA-6A9F-4C36-9236-3D2DCD79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425C6-ABCE-4415-8211-D2BC13A4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8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D8147C1-1485-4890-9A7C-AF0EA229D0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933934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245" imgH="245" progId="TCLayout.ActiveDocument.1">
                  <p:embed/>
                </p:oleObj>
              </mc:Choice>
              <mc:Fallback>
                <p:oleObj name="think-cell Slide" r:id="rId14" imgW="245" imgH="24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D8147C1-1485-4890-9A7C-AF0EA229D0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F466A-F01F-4E99-BCDC-3379204F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4B8C8-558F-48D2-8662-06EE890E4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EE841-E933-4982-A180-A69A8CE7B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7422-31B7-4CAD-8E46-D178C649593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F54EA-912D-48C1-9774-9DC23C858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7B749-2BF4-4158-B161-E3ADF08A7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8EE5B-ED17-40D7-A348-D3DEA4D02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.JPG"/><Relationship Id="rId11" Type="http://schemas.openxmlformats.org/officeDocument/2006/relationships/image" Target="../media/image17.png"/><Relationship Id="rId5" Type="http://schemas.openxmlformats.org/officeDocument/2006/relationships/image" Target="../media/image1.emf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10" Type="http://schemas.openxmlformats.org/officeDocument/2006/relationships/image" Target="../media/image24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.JPG"/><Relationship Id="rId11" Type="http://schemas.openxmlformats.org/officeDocument/2006/relationships/image" Target="../media/image10.jpeg"/><Relationship Id="rId5" Type="http://schemas.openxmlformats.org/officeDocument/2006/relationships/image" Target="../media/image1.emf"/><Relationship Id="rId10" Type="http://schemas.openxmlformats.org/officeDocument/2006/relationships/image" Target="../media/image9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E5468C4-EF10-4090-A5DD-AB361CE35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69378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EA90A2-F73B-4AF5-BD36-3F185DE857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kültéri, fa, felhő, ég látható&#10;&#10;Automatikusan generált leírás">
            <a:extLst>
              <a:ext uri="{FF2B5EF4-FFF2-40B4-BE49-F238E27FC236}">
                <a16:creationId xmlns:a16="http://schemas.microsoft.com/office/drawing/2014/main" id="{18F8EF06-5553-DB25-9A69-180CC107D6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46540A6-AD53-DC33-358B-63E9F7F95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913" y="83334"/>
            <a:ext cx="1540869" cy="1913769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B213D726-6210-DAEB-8132-4A9611CEF534}"/>
              </a:ext>
            </a:extLst>
          </p:cNvPr>
          <p:cNvSpPr txBox="1"/>
          <p:nvPr/>
        </p:nvSpPr>
        <p:spPr>
          <a:xfrm>
            <a:off x="180497" y="211643"/>
            <a:ext cx="538290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Century Gothic" panose="020B0502020202020204" pitchFamily="34" charset="0"/>
              </a:rPr>
              <a:t>Beruházások </a:t>
            </a:r>
          </a:p>
          <a:p>
            <a:pPr algn="ctr"/>
            <a:r>
              <a:rPr lang="hu-HU" sz="2800" b="1" dirty="0">
                <a:latin typeface="Century Gothic" panose="020B0502020202020204" pitchFamily="34" charset="0"/>
              </a:rPr>
              <a:t>és fejlesztések Szadán</a:t>
            </a:r>
          </a:p>
          <a:p>
            <a:pPr algn="ctr"/>
            <a:r>
              <a:rPr lang="hu-HU" sz="2800" b="1" dirty="0">
                <a:latin typeface="Century Gothic" panose="020B0502020202020204" pitchFamily="34" charset="0"/>
              </a:rPr>
              <a:t>2023-2024</a:t>
            </a: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202</a:t>
            </a:r>
            <a:r>
              <a:rPr lang="hu-HU" sz="2800" b="1" dirty="0">
                <a:latin typeface="Century Gothic" panose="020B0502020202020204" pitchFamily="34" charset="0"/>
              </a:rPr>
              <a:t>4</a:t>
            </a:r>
            <a:r>
              <a:rPr lang="en-US" sz="2800" b="1" dirty="0">
                <a:latin typeface="Century Gothic" panose="020B0502020202020204" pitchFamily="34" charset="0"/>
              </a:rPr>
              <a:t>. </a:t>
            </a:r>
            <a:r>
              <a:rPr lang="hu-HU" sz="2800" b="1" dirty="0">
                <a:latin typeface="Century Gothic" panose="020B0502020202020204" pitchFamily="34" charset="0"/>
              </a:rPr>
              <a:t>október 31.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  <a:p>
            <a:pPr algn="ctr"/>
            <a:endParaRPr lang="hu-HU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20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A2AC0-0276-F3B4-D1CB-2E0BD857B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A171B2A-8C09-1910-4278-EC477186E0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79FDD6E-B3BE-564D-6B0D-B5C3135F12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13DDF-8438-7078-7E92-4B324D524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70EDB4-649F-81FB-9E09-CC7305B08B65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B3A78B-7C09-B925-4422-D8A3AEA74601}"/>
              </a:ext>
            </a:extLst>
          </p:cNvPr>
          <p:cNvSpPr txBox="1"/>
          <p:nvPr/>
        </p:nvSpPr>
        <p:spPr>
          <a:xfrm>
            <a:off x="1780575" y="6153447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2024.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0FF27680-AFB8-61BA-BDC7-4A7B7E787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267799"/>
            <a:ext cx="4518880" cy="46301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hu-HU" altLang="zh-CN" sz="2000" b="1" dirty="0">
                <a:latin typeface="Century Gothic" panose="020B0502020202020204" pitchFamily="34" charset="0"/>
                <a:cs typeface="Calibri" pitchFamily="34" charset="0"/>
              </a:rPr>
              <a:t>Óvodabővítés</a:t>
            </a: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hu-HU" altLang="zh-CN" sz="2000" dirty="0">
              <a:solidFill>
                <a:srgbClr val="212121"/>
              </a:solidFill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12121"/>
                </a:solidFill>
                <a:latin typeface="Roboto" panose="02000000000000000000" pitchFamily="2" charset="0"/>
              </a:rPr>
              <a:t>Közel 800 millió forintos támogatás a Székely Bertalan Óvoda és Bölcsőde bővítésére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12121"/>
                </a:solidFill>
                <a:latin typeface="Roboto" panose="02000000000000000000" pitchFamily="2" charset="0"/>
              </a:rPr>
              <a:t>Az új épületrészben 75 fő befogadására alkalmas három csoportszoba jön létre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12121"/>
                </a:solidFill>
                <a:latin typeface="Roboto" panose="02000000000000000000" pitchFamily="2" charset="0"/>
              </a:rPr>
              <a:t>A kivitelezés a tervek szerint zajlik, várhatóan 2025. májusára készül el</a:t>
            </a: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hu-HU" altLang="zh-CN" sz="1400" b="1" dirty="0">
              <a:latin typeface="Century Gothic" panose="020B0502020202020204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hu-HU" altLang="zh-CN" sz="1600" b="1" dirty="0">
              <a:latin typeface="Century Gothic" panose="020B0502020202020204" pitchFamily="34" charset="0"/>
              <a:cs typeface="Calibri" pitchFamily="34" charset="0"/>
            </a:endParaRPr>
          </a:p>
          <a:p>
            <a:pPr algn="ctr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hu-HU" altLang="zh-CN" b="1" dirty="0">
              <a:latin typeface="Century Gothic" panose="020B0502020202020204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D5CF32-A04E-59ED-65C2-322159B455DD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Folyamatban lévő beruházások és fejlesztések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04A78-73F9-51F3-E3A1-09F4FDD4C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0915B54-0E38-2877-0F92-7AD2DD0FC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60" y="1060627"/>
            <a:ext cx="6840000" cy="45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61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E5468C4-EF10-4090-A5DD-AB361CE35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EA90A2-F73B-4AF5-BD36-3F185DE857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A292A-B027-4D5E-9DFA-801E86D84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5BD8A2-E8B1-44D8-BAFA-0C8228E90261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B93809-9BB0-45AE-90D4-05EB7AE6F4BB}"/>
              </a:ext>
            </a:extLst>
          </p:cNvPr>
          <p:cNvSpPr txBox="1"/>
          <p:nvPr/>
        </p:nvSpPr>
        <p:spPr>
          <a:xfrm>
            <a:off x="1271050" y="6089055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2024.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FFBCD975-FAD8-41EA-AE9A-0B906155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" y="2222019"/>
            <a:ext cx="4971795" cy="24051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 panose="020B0604020202020204" pitchFamily="34" charset="0"/>
              <a:buChar char="•"/>
            </a:pPr>
            <a:endParaRPr lang="hu-HU" altLang="zh-CN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koncepcióterv elkészült és a képviselő-testület által 2024. májusában elfogadásra került.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Ez alapján a kiviteli terveket megrendeltük</a:t>
            </a:r>
            <a:b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00C8DB8-EF50-42C4-8D5D-7D472F509B04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Folyamatban lévő tervezések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D9E9-0F86-4778-B4E8-CF00BE18B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B86A4FE-F656-CEAA-459E-973ADC85D1A9}"/>
              </a:ext>
            </a:extLst>
          </p:cNvPr>
          <p:cNvSpPr txBox="1"/>
          <p:nvPr/>
        </p:nvSpPr>
        <p:spPr>
          <a:xfrm>
            <a:off x="243840" y="1882193"/>
            <a:ext cx="6131168" cy="41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hu-HU" altLang="zh-CN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Fenyvesligeti gyalogátkelő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4C5DF25-1F08-DAC7-EC65-6A516E0EBC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274" b="1524"/>
          <a:stretch/>
        </p:blipFill>
        <p:spPr>
          <a:xfrm>
            <a:off x="5687060" y="1212023"/>
            <a:ext cx="6210300" cy="42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2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5FFF-19DA-987B-E160-071AAE7B7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0113BB3-9C60-CF41-0349-88BC9CFF11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D5060D3-C36D-302B-9DA7-C1AF2CC4D7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5EAEA-A4F7-E773-57A8-1B428AD32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2095F2-A6C6-CF18-18E5-C3E83FFD6FEC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A12EDDF-0430-F674-7E9D-50405DA69447}"/>
              </a:ext>
            </a:extLst>
          </p:cNvPr>
          <p:cNvSpPr txBox="1"/>
          <p:nvPr/>
        </p:nvSpPr>
        <p:spPr>
          <a:xfrm>
            <a:off x="873760" y="6093966"/>
            <a:ext cx="997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2024.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53AC4D2-6084-E82C-B2AB-75AE59F6BA0F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Tervezett fejlesztéseink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68697-67AF-BAC7-A32E-B0EC75652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C64804A-74D5-21A7-2E43-85C47BB1D98F}"/>
              </a:ext>
            </a:extLst>
          </p:cNvPr>
          <p:cNvSpPr txBox="1"/>
          <p:nvPr/>
        </p:nvSpPr>
        <p:spPr>
          <a:xfrm>
            <a:off x="751840" y="1798320"/>
            <a:ext cx="610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</a:p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7D086A0-7A97-4847-9E46-7F45627932C6}"/>
              </a:ext>
            </a:extLst>
          </p:cNvPr>
          <p:cNvSpPr txBox="1"/>
          <p:nvPr/>
        </p:nvSpPr>
        <p:spPr>
          <a:xfrm>
            <a:off x="345440" y="1192123"/>
            <a:ext cx="4937760" cy="468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Fenyvesliget és Székely Bertalan út csomópont gyalogos és kerékpárosátvezetéssel</a:t>
            </a:r>
            <a:endParaRPr lang="hu-HU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Csapás utca járda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Dózsa György út következő szakaszának felújítása</a:t>
            </a:r>
            <a:endParaRPr lang="hu-HU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Közvilágítás bővítése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hu-HU" sz="2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 aszfaltos utak építésének folytatása 2025-ben is</a:t>
            </a:r>
            <a:endParaRPr lang="hu-HU" sz="20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Berek utcai szerkezet kész ingatlan - </a:t>
            </a:r>
            <a:r>
              <a:rPr lang="hu-HU" altLang="zh-CN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közétkeztetés céljára szolgáló konyha, vendégház és konferenciaterem kialakítása</a:t>
            </a:r>
          </a:p>
          <a:p>
            <a:pPr lvl="0">
              <a:lnSpc>
                <a:spcPct val="107000"/>
              </a:lnSpc>
            </a:pPr>
            <a:endParaRPr lang="hu-H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8CCE824-BF2C-C332-16B2-B5FCC0E72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59" y="1149637"/>
            <a:ext cx="2857493" cy="190499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288BF6F-B07D-7DCF-30BB-DF06DD6A8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40" y="1152158"/>
            <a:ext cx="2857500" cy="1905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D69535B8-9395-99AA-22FD-39E57180F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000" y="3380290"/>
            <a:ext cx="2758440" cy="183724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B25CDFFB-B3C2-B4AF-2891-65AAF719A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6274" b="1524"/>
          <a:stretch/>
        </p:blipFill>
        <p:spPr>
          <a:xfrm>
            <a:off x="9204959" y="3290650"/>
            <a:ext cx="2839721" cy="19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5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E5468C4-EF10-4090-A5DD-AB361CE35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EA90A2-F73B-4AF5-BD36-3F185DE857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A292A-B027-4D5E-9DFA-801E86D84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5BD8A2-E8B1-44D8-BAFA-0C8228E90261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B93809-9BB0-45AE-90D4-05EB7AE6F4BB}"/>
              </a:ext>
            </a:extLst>
          </p:cNvPr>
          <p:cNvSpPr txBox="1"/>
          <p:nvPr/>
        </p:nvSpPr>
        <p:spPr>
          <a:xfrm>
            <a:off x="1780575" y="6114534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Közmeghallgatás – 2024. október 31.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00C8DB8-EF50-42C4-8D5D-7D472F509B04}"/>
              </a:ext>
            </a:extLst>
          </p:cNvPr>
          <p:cNvSpPr/>
          <p:nvPr/>
        </p:nvSpPr>
        <p:spPr>
          <a:xfrm>
            <a:off x="2578629" y="29817"/>
            <a:ext cx="9583554" cy="936000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Mart aszfaltos útfelújítás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D9E9-0F86-4778-B4E8-CF00BE18B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CA0E94F-63D4-3156-2407-3030FF95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3" y="92859"/>
            <a:ext cx="2127183" cy="88519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BA21441-1F87-AA2D-6B2F-F93D1A004C7C}"/>
              </a:ext>
            </a:extLst>
          </p:cNvPr>
          <p:cNvSpPr txBox="1"/>
          <p:nvPr/>
        </p:nvSpPr>
        <p:spPr>
          <a:xfrm>
            <a:off x="169583" y="1283080"/>
            <a:ext cx="603243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2024-ben közel 4 km poros út kapott mart aszfalt burkolatot.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Jelenlegi munkálatok a Zalagyöngye utcában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kezdeti bizalmatlanság után, nagy megelégedettség a visszajelzések alapján.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Újrahasznosított anyagok felhasználásának innovációi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Környezettudatosság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Kivitelezés költségeinek csökkentése</a:t>
            </a:r>
          </a:p>
        </p:txBody>
      </p:sp>
      <p:pic>
        <p:nvPicPr>
          <p:cNvPr id="10" name="Kép 9" descr="A képen kültéri, felhő, ég, fa látható&#10;&#10;Automatikusan generált leírás">
            <a:extLst>
              <a:ext uri="{FF2B5EF4-FFF2-40B4-BE49-F238E27FC236}">
                <a16:creationId xmlns:a16="http://schemas.microsoft.com/office/drawing/2014/main" id="{94D553AD-7957-2DE0-825C-427B963665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7369"/>
          <a:stretch/>
        </p:blipFill>
        <p:spPr>
          <a:xfrm>
            <a:off x="6218407" y="1256197"/>
            <a:ext cx="5748301" cy="41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5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75144-2CE1-ABB0-97C3-E0D027F53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04C8F92-F864-D0EE-51EC-D82EB04409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04C8F92-F864-D0EE-51EC-D82EB04409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2163611-31A8-2B96-11DA-15BAA9946E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E00D51-EFCC-AD10-86B2-C000B62D4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EE8191-F26E-450E-7CE8-CFBE5BE6FF86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4692ADE-ED73-E5A9-1AB6-F0348827A031}"/>
              </a:ext>
            </a:extLst>
          </p:cNvPr>
          <p:cNvSpPr txBox="1"/>
          <p:nvPr/>
        </p:nvSpPr>
        <p:spPr>
          <a:xfrm>
            <a:off x="1780575" y="6114534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Közmeghallgatás – 2024. október 31.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E59C359-7A12-E518-F58D-2AEEC0E3149D}"/>
              </a:ext>
            </a:extLst>
          </p:cNvPr>
          <p:cNvSpPr/>
          <p:nvPr/>
        </p:nvSpPr>
        <p:spPr>
          <a:xfrm>
            <a:off x="2608446" y="0"/>
            <a:ext cx="9583554" cy="936000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Székely Bertalan u 24. avagy az Öcsi-ház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B65A5D-0F6E-0C3C-3E9E-B93A47088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D6B74AB-BD81-1AF5-E401-46127D7377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3" y="92859"/>
            <a:ext cx="2127183" cy="88519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A0064C0-4A36-6CC8-927E-B2308791C36D}"/>
              </a:ext>
            </a:extLst>
          </p:cNvPr>
          <p:cNvSpPr txBox="1"/>
          <p:nvPr/>
        </p:nvSpPr>
        <p:spPr>
          <a:xfrm>
            <a:off x="184206" y="1891051"/>
            <a:ext cx="543670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tető cseréjén kívül Szada Nova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Nkft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végzi a teljes körű felújítást.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Vizesblokk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Festés-mázolás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Burkolás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Teljes elektromos hálózat csere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Fűtésrendszer kialakítása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Udvari tereprendezés</a:t>
            </a:r>
          </a:p>
        </p:txBody>
      </p:sp>
      <p:pic>
        <p:nvPicPr>
          <p:cNvPr id="11" name="Kép 10" descr="A képen épület, ingatlan, talaj, kültéri látható&#10;&#10;Automatikusan generált leírás">
            <a:extLst>
              <a:ext uri="{FF2B5EF4-FFF2-40B4-BE49-F238E27FC236}">
                <a16:creationId xmlns:a16="http://schemas.microsoft.com/office/drawing/2014/main" id="{CEB1D9E7-C770-85D0-8B07-4E32649A3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r="10829"/>
          <a:stretch/>
        </p:blipFill>
        <p:spPr>
          <a:xfrm>
            <a:off x="8458200" y="1027352"/>
            <a:ext cx="3586480" cy="343298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2F78D02-0F15-0D85-C337-352104188408}"/>
              </a:ext>
            </a:extLst>
          </p:cNvPr>
          <p:cNvSpPr txBox="1"/>
          <p:nvPr/>
        </p:nvSpPr>
        <p:spPr>
          <a:xfrm>
            <a:off x="269240" y="5005963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Cégünkön keresztül az ingatlan felújítására fordított anyagköltség és alvállalkozói díjak a mai napig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7.300.000,- Ft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EF9F35B-F8DD-10E6-C8D4-720327F10ECC}"/>
              </a:ext>
            </a:extLst>
          </p:cNvPr>
          <p:cNvSpPr txBox="1"/>
          <p:nvPr/>
        </p:nvSpPr>
        <p:spPr>
          <a:xfrm>
            <a:off x="54999" y="1112437"/>
            <a:ext cx="7757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Székely kert területi és funkcionális bővítését teszi lehetővé.</a:t>
            </a:r>
          </a:p>
        </p:txBody>
      </p:sp>
      <p:pic>
        <p:nvPicPr>
          <p:cNvPr id="16" name="Kép 15" descr="A képen fedett pályás, fal, mennyezet, épület látható&#10;&#10;Automatikusan generált leírás">
            <a:extLst>
              <a:ext uri="{FF2B5EF4-FFF2-40B4-BE49-F238E27FC236}">
                <a16:creationId xmlns:a16="http://schemas.microsoft.com/office/drawing/2014/main" id="{C2E22E04-BE31-4394-3BC0-4800651584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r="31134"/>
          <a:stretch/>
        </p:blipFill>
        <p:spPr>
          <a:xfrm>
            <a:off x="5655365" y="1489719"/>
            <a:ext cx="2345635" cy="35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71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6488B-F23F-CE9D-32AE-4DF4D2F7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0236BCD-40D6-2E88-B2FB-FF06121E09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0236BCD-40D6-2E88-B2FB-FF06121E09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F59F71-4C83-B609-B995-FDA93F68C5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D54E02-7BCB-405C-674E-1D8CE0042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0BE409-2063-4F00-AD65-A724D0CF7DBB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D57C18-69CE-5FB6-304F-7776E79E8FD0}"/>
              </a:ext>
            </a:extLst>
          </p:cNvPr>
          <p:cNvSpPr txBox="1"/>
          <p:nvPr/>
        </p:nvSpPr>
        <p:spPr>
          <a:xfrm>
            <a:off x="1780575" y="6114534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Közmeghallgatás – 2024. október 31.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B7A8A15-39B9-F2D4-D836-F24314F902A7}"/>
              </a:ext>
            </a:extLst>
          </p:cNvPr>
          <p:cNvSpPr/>
          <p:nvPr/>
        </p:nvSpPr>
        <p:spPr>
          <a:xfrm>
            <a:off x="2578629" y="29817"/>
            <a:ext cx="9583554" cy="936000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Örökerdős művelési mód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89680-FD56-8F5B-898B-21516393A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E0FC123-454D-C504-B722-5A5DA23FC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3" y="92859"/>
            <a:ext cx="2127183" cy="88519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3E8F6F3-47F6-FAC0-F64F-6BA8D9900809}"/>
              </a:ext>
            </a:extLst>
          </p:cNvPr>
          <p:cNvSpPr txBox="1"/>
          <p:nvPr/>
        </p:nvSpPr>
        <p:spPr>
          <a:xfrm>
            <a:off x="320540" y="1535168"/>
            <a:ext cx="599081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Szada nagyságrendileg 20 hektáros belterületi erdeinek idén közel az 1/3-a kerül felújításra.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2025-ben ugyanezzel a mértékkel kíván tovább haladni az Önkormányzat.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vegetációs időszakon kívül 500 facsemete kerül elültetésre az Aranyhegyi Kiserdőben és a Dobogói Szabadidő Parkban.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térség erdészeti szakemberei (különösen a PPE) figyelmét, szakmai támogatását sikerült kivívni a Szadai szemléletmóddal.</a:t>
            </a:r>
          </a:p>
        </p:txBody>
      </p:sp>
      <p:pic>
        <p:nvPicPr>
          <p:cNvPr id="11" name="Kép 10" descr="A képen kültéri, növény, fa, dzsungel látható&#10;&#10;Automatikusan generált leírás">
            <a:extLst>
              <a:ext uri="{FF2B5EF4-FFF2-40B4-BE49-F238E27FC236}">
                <a16:creationId xmlns:a16="http://schemas.microsoft.com/office/drawing/2014/main" id="{9EE62E0B-C4E9-3308-3B05-0795D743B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88" y="1164898"/>
            <a:ext cx="5775548" cy="433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2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500C-8277-15F5-B9D6-398863471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6B2EF65-AD98-58A4-CC10-FCA7F2EC824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6B2EF65-AD98-58A4-CC10-FCA7F2EC8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C09CD73-12D4-A871-3ED0-CACD014225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543CE6-2995-DF0C-E684-3BA593075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41B960-76E9-5D0B-8921-22909F8694E0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D4F624-95FF-F5C7-FC16-C37BEA9B82E3}"/>
              </a:ext>
            </a:extLst>
          </p:cNvPr>
          <p:cNvSpPr txBox="1"/>
          <p:nvPr/>
        </p:nvSpPr>
        <p:spPr>
          <a:xfrm>
            <a:off x="1780575" y="6114534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Közmeghallgatás – 2024. október 31.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AF7E23D-DF44-6EF2-C4E6-7BE9A8D8D46B}"/>
              </a:ext>
            </a:extLst>
          </p:cNvPr>
          <p:cNvSpPr/>
          <p:nvPr/>
        </p:nvSpPr>
        <p:spPr>
          <a:xfrm>
            <a:off x="2578629" y="29817"/>
            <a:ext cx="9583554" cy="936000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Dobogói Szabadidő park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34A75-588D-FE16-10BC-789AF911D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9B71578-B20E-DB46-518F-18E389EA0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3" y="92859"/>
            <a:ext cx="2127183" cy="88519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5985818-B879-A374-AD68-FA020EDA079C}"/>
              </a:ext>
            </a:extLst>
          </p:cNvPr>
          <p:cNvSpPr txBox="1"/>
          <p:nvPr/>
        </p:nvSpPr>
        <p:spPr>
          <a:xfrm>
            <a:off x="402864" y="1777279"/>
            <a:ext cx="5093473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Koncepcióterv elfogadva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Sétányrendszer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1000 nm árnyas rendezvényterület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400 m hosszú, 1 méter széles futókör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Két esőkert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Virágos rét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Játszótér</a:t>
            </a:r>
          </a:p>
        </p:txBody>
      </p:sp>
      <p:pic>
        <p:nvPicPr>
          <p:cNvPr id="13" name="Kép 12" descr="A képen kültéri, fű, felhő, fa látható&#10;&#10;Automatikusan generált leírás">
            <a:extLst>
              <a:ext uri="{FF2B5EF4-FFF2-40B4-BE49-F238E27FC236}">
                <a16:creationId xmlns:a16="http://schemas.microsoft.com/office/drawing/2014/main" id="{A6326396-CE08-B10B-EAF6-015CE1DD85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1" y="1097721"/>
            <a:ext cx="6013999" cy="45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4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E5468C4-EF10-4090-A5DD-AB361CE35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EA90A2-F73B-4AF5-BD36-3F185DE857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00C8DB8-EF50-42C4-8D5D-7D472F509B04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5209F-464C-40F3-836A-4AFF6E8ECDAC}"/>
              </a:ext>
            </a:extLst>
          </p:cNvPr>
          <p:cNvSpPr txBox="1"/>
          <p:nvPr/>
        </p:nvSpPr>
        <p:spPr>
          <a:xfrm>
            <a:off x="3311337" y="1581143"/>
            <a:ext cx="460895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Century Gothic" panose="020B0502020202020204" pitchFamily="34" charset="0"/>
                <a:cs typeface="Calibri" pitchFamily="34" charset="0"/>
              </a:rPr>
              <a:t>Köszönjük a figyelmüket! </a:t>
            </a:r>
          </a:p>
          <a:p>
            <a:endParaRPr lang="hu-HU" b="1" dirty="0">
              <a:latin typeface="Century Gothic" panose="020B0502020202020204" pitchFamily="34" charset="0"/>
              <a:cs typeface="Calibri" pitchFamily="34" charset="0"/>
            </a:endParaRPr>
          </a:p>
          <a:p>
            <a:endParaRPr lang="hu-HU" b="1" dirty="0">
              <a:latin typeface="Century Gothic" panose="020B0502020202020204" pitchFamily="34" charset="0"/>
              <a:cs typeface="Calibri" pitchFamily="34" charset="0"/>
            </a:endParaRPr>
          </a:p>
          <a:p>
            <a:endParaRPr lang="hu-HU" b="1" dirty="0">
              <a:latin typeface="Century Gothic" panose="020B0502020202020204" pitchFamily="34" charset="0"/>
              <a:cs typeface="Calibri" pitchFamily="34" charset="0"/>
            </a:endParaRPr>
          </a:p>
          <a:p>
            <a:endParaRPr lang="hu-HU" b="1" dirty="0">
              <a:latin typeface="Century Gothic" panose="020B0502020202020204" pitchFamily="34" charset="0"/>
              <a:cs typeface="Calibri" pitchFamily="34" charset="0"/>
            </a:endParaRPr>
          </a:p>
          <a:p>
            <a:r>
              <a:rPr lang="hu-HU" b="1" dirty="0">
                <a:latin typeface="Century Gothic" panose="020B0502020202020204" pitchFamily="34" charset="0"/>
                <a:cs typeface="Calibri" pitchFamily="34" charset="0"/>
              </a:rPr>
              <a:t>Pintér Lajos</a:t>
            </a:r>
          </a:p>
          <a:p>
            <a:r>
              <a:rPr lang="hu-HU" b="1" dirty="0">
                <a:latin typeface="Century Gothic" panose="020B0502020202020204" pitchFamily="34" charset="0"/>
                <a:cs typeface="Calibri" pitchFamily="34" charset="0"/>
              </a:rPr>
              <a:t>polgármester</a:t>
            </a:r>
            <a:endParaRPr lang="en-US" b="1" dirty="0">
              <a:latin typeface="Century Gothic" panose="020B0502020202020204" pitchFamily="34" charset="0"/>
              <a:cs typeface="Calibri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  <a:cs typeface="Calibri" pitchFamily="34" charset="0"/>
              </a:rPr>
              <a:t>E</a:t>
            </a:r>
            <a:r>
              <a:rPr lang="hu-HU" b="1" dirty="0">
                <a:latin typeface="Century Gothic" panose="020B0502020202020204" pitchFamily="34" charset="0"/>
                <a:cs typeface="Calibri" pitchFamily="34" charset="0"/>
              </a:rPr>
              <a:t>-</a:t>
            </a:r>
            <a:r>
              <a:rPr lang="en-US" b="1" dirty="0">
                <a:latin typeface="Century Gothic" panose="020B0502020202020204" pitchFamily="34" charset="0"/>
                <a:cs typeface="Calibri" pitchFamily="34" charset="0"/>
              </a:rPr>
              <a:t>mail:</a:t>
            </a:r>
            <a:r>
              <a:rPr lang="hu-HU" b="1" dirty="0">
                <a:latin typeface="Century Gothic" panose="020B0502020202020204" pitchFamily="34" charset="0"/>
                <a:cs typeface="Calibri" pitchFamily="34" charset="0"/>
              </a:rPr>
              <a:t> polgarmester@szada.hu</a:t>
            </a:r>
            <a:endParaRPr lang="en-US" b="1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9C7004-E2B2-4E47-821A-02F004AB6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E3371C-9807-46C3-A0D5-B01227686331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5175422-F2AB-41F7-9A26-197EFA0B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0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5B23A-0247-9572-880F-724204FF3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00A3070-58D6-1664-2E2B-F349FD9007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83804F4-E2FD-2A52-598E-D4DA568A62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82758-F310-CC7F-8BC3-D73731219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231925-8AF3-67C9-C2C2-0B2A0DE6A75B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0160C3-AB36-5FB7-89F4-B99C76EF1D6C}"/>
              </a:ext>
            </a:extLst>
          </p:cNvPr>
          <p:cNvSpPr txBox="1"/>
          <p:nvPr/>
        </p:nvSpPr>
        <p:spPr>
          <a:xfrm>
            <a:off x="2414953" y="6093310"/>
            <a:ext cx="661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sz="1800" b="1" dirty="0">
                <a:latin typeface="Century Gothic" panose="020B0502020202020204" pitchFamily="34" charset="0"/>
              </a:rPr>
              <a:t>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6D267537-924D-45DC-EF3C-6AC6A56F1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D58748-E8ED-DB1A-5068-B4E9FE2A81C4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Dózsa György (2104) út 500m felújítása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8F4EF-1611-663C-F328-407E16477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D69F909-C8F4-BBD9-BDE3-F33EA5F18516}"/>
              </a:ext>
            </a:extLst>
          </p:cNvPr>
          <p:cNvSpPr txBox="1"/>
          <p:nvPr/>
        </p:nvSpPr>
        <p:spPr>
          <a:xfrm>
            <a:off x="243840" y="1591303"/>
            <a:ext cx="4654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Szada Nagyközség Önkormányzat és a Magyar Közút </a:t>
            </a:r>
            <a:r>
              <a:rPr lang="hu-HU" sz="2000" b="0" i="0" dirty="0" err="1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NZrt</a:t>
            </a:r>
            <a:r>
              <a:rPr lang="hu-HU" sz="2000" b="0" i="0" dirty="0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együttműködésében megvalósuló 503 méteres beruházás</a:t>
            </a:r>
          </a:p>
          <a:p>
            <a:pPr algn="just"/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hu-HU" sz="20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Szadai</a:t>
            </a: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Községi </a:t>
            </a:r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Piac és a Dózsa </a:t>
            </a:r>
          </a:p>
          <a:p>
            <a:pPr algn="just"/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György út 11. között)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Több ütemben tervezett beruházás első fázisa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2023. novemberében készült el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8BB37780-5F2D-03E7-C534-340A26F34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60" y="1050375"/>
            <a:ext cx="6840000" cy="4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6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1A53B-D28B-5A22-E015-06880FC2E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0A53090-6CAD-9D56-B08D-47BF4DDA2A8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00A3070-58D6-1664-2E2B-F349FD9007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5A9AA21-4DA2-0E78-B7CE-58DD11B5C1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4832D-8A1C-D7AF-62F5-218C0334F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2E8A6D-052B-456A-65FA-BF9929A5441B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323A4A-DFC0-A3B4-BCB7-C0C24393F78C}"/>
              </a:ext>
            </a:extLst>
          </p:cNvPr>
          <p:cNvSpPr txBox="1"/>
          <p:nvPr/>
        </p:nvSpPr>
        <p:spPr>
          <a:xfrm>
            <a:off x="1140816" y="6089055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sz="1800" b="1" dirty="0">
                <a:latin typeface="Century Gothic" panose="020B0502020202020204" pitchFamily="34" charset="0"/>
              </a:rPr>
              <a:t>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C01DEEFF-1855-56F7-AE57-F3FF94CA5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343A1-D2F5-7D95-703E-425DE69FDD36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Ványi Ház megvásárlása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67F84-66D4-24E9-08F9-4A0DA5DD0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E0D7AB4-6AA5-DA2D-B6E8-B21B2F893D17}"/>
              </a:ext>
            </a:extLst>
          </p:cNvPr>
          <p:cNvSpPr txBox="1"/>
          <p:nvPr/>
        </p:nvSpPr>
        <p:spPr>
          <a:xfrm>
            <a:off x="294640" y="2376032"/>
            <a:ext cx="45087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Az önkormányzat megvásárolta a polgármesteri hivatal melletti, Dózsa György út 84. szám alatti ún. „Ványi házat”</a:t>
            </a:r>
            <a:endParaRPr lang="hu-HU" sz="2000" dirty="0">
              <a:solidFill>
                <a:srgbClr val="212121"/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Az épületet a Szada Nova </a:t>
            </a:r>
            <a:r>
              <a:rPr lang="hu-HU" sz="2000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NKft</a:t>
            </a: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. használhatja majd telephelyként</a:t>
            </a:r>
            <a:endParaRPr lang="hu-HU" sz="2000" dirty="0">
              <a:solidFill>
                <a:srgbClr val="212121"/>
              </a:solidFill>
              <a:latin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12121"/>
                </a:solidFill>
                <a:latin typeface="Roboto" panose="02000000000000000000" pitchFamily="2" charset="0"/>
              </a:rPr>
              <a:t>Birtokbaadás: 2024. január</a:t>
            </a:r>
            <a:endParaRPr lang="hu-HU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5592A5-830E-304F-AE9A-08057935E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1"/>
          <a:stretch/>
        </p:blipFill>
        <p:spPr bwMode="auto">
          <a:xfrm>
            <a:off x="5057360" y="1570156"/>
            <a:ext cx="6840000" cy="384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5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67604-B38C-73C0-28C3-341BD350D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0C64A86-969F-18D8-DF95-FD0388FDCB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D6D186F-DA72-E573-AE94-23474AE23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B88967-F519-11EA-2B96-3A7AED452A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00A73D-C519-E915-28F3-E208AAD79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4042A3-6166-ABA8-EDED-93FCA3AAF912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664D8-8F31-8671-A84C-8492ABF4D113}"/>
              </a:ext>
            </a:extLst>
          </p:cNvPr>
          <p:cNvSpPr txBox="1"/>
          <p:nvPr/>
        </p:nvSpPr>
        <p:spPr>
          <a:xfrm>
            <a:off x="1805975" y="6089055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sz="1800" b="1" dirty="0">
                <a:latin typeface="Century Gothic" panose="020B0502020202020204" pitchFamily="34" charset="0"/>
              </a:rPr>
              <a:t>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635E34D3-30BF-0196-D1C2-F4490D9E6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EB277AD-3AC4-E6F8-C271-CF2993F66243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Új, központi játszótér átadása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99B66-96E6-2FBE-FC6B-5F0979728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6EE6CEB-CBC9-BF9B-6252-B5F21B19B0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02" y="1110404"/>
            <a:ext cx="3240000" cy="21600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171EDBE-88A6-A47E-ED6F-87A3FB436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42" y="1143148"/>
            <a:ext cx="3240000" cy="21600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14D1EEE6-06E3-078A-0BFE-578331376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62" y="3441774"/>
            <a:ext cx="3240000" cy="2160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3616EFE3-8498-B151-E575-9BE581F2E0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02" y="3441774"/>
            <a:ext cx="3240000" cy="2160000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D6B78E1D-45CC-6E6D-B240-06984C662A75}"/>
              </a:ext>
            </a:extLst>
          </p:cNvPr>
          <p:cNvSpPr txBox="1"/>
          <p:nvPr/>
        </p:nvSpPr>
        <p:spPr>
          <a:xfrm>
            <a:off x="243840" y="2613392"/>
            <a:ext cx="41529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 megépült két játszótér után már a harmadik, nagyközségünk központjában létesült közösségi tér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12121"/>
                </a:solidFill>
                <a:latin typeface="Roboto" panose="02000000000000000000" pitchFamily="2" charset="0"/>
              </a:rPr>
              <a:t>Átadás: 2024. április 10.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32519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4E833-9ADA-C1CE-BB8D-6E97CF6B9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C982C4D-6FD3-01D5-B520-37DA6E96E4E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0A53090-6CAD-9D56-B08D-47BF4DDA2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FC1F871-047B-F301-464C-EEAE5B226E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F1981-F111-D4A8-6D7C-BB23577E6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C8A7F6-5918-31B4-ED40-65F1C0BBDA1E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9007C6-70F6-65BA-57ED-9D40AC08AC0D}"/>
              </a:ext>
            </a:extLst>
          </p:cNvPr>
          <p:cNvSpPr txBox="1"/>
          <p:nvPr/>
        </p:nvSpPr>
        <p:spPr>
          <a:xfrm>
            <a:off x="1780575" y="6114534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sz="1800" b="1" dirty="0">
                <a:latin typeface="Century Gothic" panose="020B0502020202020204" pitchFamily="34" charset="0"/>
              </a:rPr>
              <a:t>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486A02AE-C1D2-C326-359B-1BE357D13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AE05C-8E9C-067A-D493-7580E7E4501A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Csapás utca felújítása és kiszélesítése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185FE-D651-79D0-5640-7DFB9A3AB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4AFA6EE-DC81-DE58-DA86-2B0A55D02CC3}"/>
              </a:ext>
            </a:extLst>
          </p:cNvPr>
          <p:cNvSpPr txBox="1"/>
          <p:nvPr/>
        </p:nvSpPr>
        <p:spPr>
          <a:xfrm>
            <a:off x="241190" y="2525219"/>
            <a:ext cx="4739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Közbeszerzési beruházás, melynek értéke közel 100 millió forint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500 méter hosszú, 6 méter széles munkaterület szegéllyel, vízelvezetéssel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Elkészült: 2024. május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7C59496-0011-CA65-D793-24A208A06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9" y="1033001"/>
            <a:ext cx="6675341" cy="4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3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0A62C-E94C-122A-413F-90699A58E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D6D186F-DA72-E573-AE94-23474AE239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C982C4D-6FD3-01D5-B520-37DA6E96E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67A668C-B1FC-2277-2EC3-DC431D4E2C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FD7BA-5430-0936-F4F5-CFB6A28F1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D1A12E-F2C1-C92D-B6F0-C984E95DEA5C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CF8367-D311-58AB-72DB-0B1ECCFD740E}"/>
              </a:ext>
            </a:extLst>
          </p:cNvPr>
          <p:cNvSpPr txBox="1"/>
          <p:nvPr/>
        </p:nvSpPr>
        <p:spPr>
          <a:xfrm>
            <a:off x="1297733" y="6157303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sz="1800" b="1" dirty="0">
                <a:latin typeface="Century Gothic" panose="020B0502020202020204" pitchFamily="34" charset="0"/>
              </a:rPr>
              <a:t>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12F15200-8D06-DAA5-AC7F-32C9BF0B7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1393B5-61CC-5BF0-A051-B4814B09F84B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Napelemes lámpák a Fenyvesligeti úton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14B024-5970-39EF-F9F2-3C8250CA8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ECC1207-6CD0-6ECE-DE8A-5E0D94923B7F}"/>
              </a:ext>
            </a:extLst>
          </p:cNvPr>
          <p:cNvSpPr txBox="1"/>
          <p:nvPr/>
        </p:nvSpPr>
        <p:spPr>
          <a:xfrm>
            <a:off x="243840" y="2129704"/>
            <a:ext cx="51832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 darab közvilágítási oszlop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Az innovatív, napelemes technikának köszönhetően hosszú távon a lámpák ára megtérül, mert </a:t>
            </a:r>
            <a:r>
              <a:rPr lang="hu-HU" sz="2000" b="0" i="0" dirty="0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lámpa üzemelése további működési költségeket nem jelent a </a:t>
            </a:r>
            <a:r>
              <a:rPr lang="hu-HU" sz="2000" b="0" i="0" dirty="0" err="1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szadai</a:t>
            </a:r>
            <a:r>
              <a:rPr lang="hu-HU" sz="2000" b="0" i="0" dirty="0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adófizetők számára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Elkészült: 2024. június</a:t>
            </a:r>
            <a:endParaRPr lang="hu-H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E63FD7F-34FF-930D-1A30-0F9271A56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7758" y="1118691"/>
            <a:ext cx="6443562" cy="42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51F83-EB81-C6C2-6CBD-DF88CDDF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CBEE66-2171-AB13-3B2C-8B127FB398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D6D186F-DA72-E573-AE94-23474AE23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465BAF0-854E-ECC4-67CC-397DF9BDA0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E5E99E-E3FE-4BCA-3491-339C52ECA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D9D36E-8019-43BA-8B93-5C0450F2DD87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35BA643-3578-BD1E-F23D-38524876DA00}"/>
              </a:ext>
            </a:extLst>
          </p:cNvPr>
          <p:cNvSpPr txBox="1"/>
          <p:nvPr/>
        </p:nvSpPr>
        <p:spPr>
          <a:xfrm>
            <a:off x="446817" y="6093310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sz="1800" b="1" dirty="0">
                <a:latin typeface="Century Gothic" panose="020B0502020202020204" pitchFamily="34" charset="0"/>
              </a:rPr>
              <a:t>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3ECB05A7-DF75-3C39-D44A-AAD2D6A4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AB522D-3292-A905-68CE-F912F1370B9E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Dózsa György (2104) út újabb 700 m felújítása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06CD5-78C7-2617-39DF-31A2D2FA7C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5BDEAC09-8747-D1B6-1899-E0A2BDCF3974}"/>
              </a:ext>
            </a:extLst>
          </p:cNvPr>
          <p:cNvSpPr txBox="1"/>
          <p:nvPr/>
        </p:nvSpPr>
        <p:spPr>
          <a:xfrm>
            <a:off x="243840" y="2129704"/>
            <a:ext cx="51832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Dózsa György </a:t>
            </a:r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felújításának második üteme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05050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Közel 700 méteres beruházás a Buckai utca és a Székely Bertalan út között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505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Elkészült: 2024. október</a:t>
            </a:r>
            <a:endParaRPr lang="hu-H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50" name="Picture 2" descr="Lehet, hogy egy kép erről: 1 személy, utca és szöveg">
            <a:extLst>
              <a:ext uri="{FF2B5EF4-FFF2-40B4-BE49-F238E27FC236}">
                <a16:creationId xmlns:a16="http://schemas.microsoft.com/office/drawing/2014/main" id="{AB6108F8-3DD2-662A-C086-6F6866DC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0" y="1034409"/>
            <a:ext cx="6840000" cy="455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63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D84E-3CCB-5297-2336-36AF92A2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A1B1E5-4C8A-A664-AE30-9805BDA16F1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CBEE66-2171-AB13-3B2C-8B127FB398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9C9C6AC-2B4E-E04D-17A1-511F28693D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EDB903-F680-5E0A-7E8F-B278AAACE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64D037-0D65-BE2E-002A-4F9185AA43E5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06EAFA-311C-5404-02F2-7F9DDF1C3FD9}"/>
              </a:ext>
            </a:extLst>
          </p:cNvPr>
          <p:cNvSpPr txBox="1"/>
          <p:nvPr/>
        </p:nvSpPr>
        <p:spPr>
          <a:xfrm>
            <a:off x="446817" y="6093310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</a:t>
            </a:r>
            <a:r>
              <a:rPr lang="hu-HU" b="1" dirty="0">
                <a:latin typeface="Century Gothic" panose="020B0502020202020204" pitchFamily="34" charset="0"/>
              </a:rPr>
              <a:t>4</a:t>
            </a:r>
            <a:r>
              <a:rPr lang="hu-HU" sz="1800" b="1" dirty="0">
                <a:latin typeface="Century Gothic" panose="020B0502020202020204" pitchFamily="34" charset="0"/>
              </a:rPr>
              <a:t>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39FD13C3-C586-8FAA-2C72-702979B96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E5136B-B4F3-8E17-7BC2-03E89FDD0CB1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Napsugár baptista bölcsőde átadása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44648B-42DC-2F0C-FDF7-25CDF7770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3BCC6D9-1572-4672-A7AA-B5EC6FB5ECDC}"/>
              </a:ext>
            </a:extLst>
          </p:cNvPr>
          <p:cNvSpPr txBox="1"/>
          <p:nvPr/>
        </p:nvSpPr>
        <p:spPr>
          <a:xfrm>
            <a:off x="243840" y="2129704"/>
            <a:ext cx="51832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28 férőhelyes intézmény szeptemberben kezdte meg működését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BTESZ és az önkormányzat közötti kiváló kapcsolatnak is az eredménye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dinamikusan növekvő gyermeklétszám miatt óriási szükség van ezekre a létesítményekre</a:t>
            </a:r>
          </a:p>
        </p:txBody>
      </p:sp>
      <p:pic>
        <p:nvPicPr>
          <p:cNvPr id="1026" name="Picture 2" descr="Dsc 5278v">
            <a:extLst>
              <a:ext uri="{FF2B5EF4-FFF2-40B4-BE49-F238E27FC236}">
                <a16:creationId xmlns:a16="http://schemas.microsoft.com/office/drawing/2014/main" id="{22DB641D-913A-2364-F7E4-556E63B8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9" y="1117599"/>
            <a:ext cx="5602921" cy="43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4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E5468C4-EF10-4090-A5DD-AB361CE357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E5468C4-EF10-4090-A5DD-AB361CE35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EA90A2-F73B-4AF5-BD36-3F185DE857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558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A292A-B027-4D5E-9DFA-801E86D84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833260"/>
            <a:ext cx="745590" cy="931881"/>
          </a:xfrm>
          <a:prstGeom prst="rect">
            <a:avLst/>
          </a:prstGeom>
          <a:effectLst>
            <a:softEdge rad="762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5BD8A2-E8B1-44D8-BAFA-0C8228E90261}"/>
              </a:ext>
            </a:extLst>
          </p:cNvPr>
          <p:cNvCxnSpPr/>
          <p:nvPr/>
        </p:nvCxnSpPr>
        <p:spPr>
          <a:xfrm>
            <a:off x="243840" y="5740400"/>
            <a:ext cx="11653520" cy="0"/>
          </a:xfrm>
          <a:prstGeom prst="line">
            <a:avLst/>
          </a:prstGeom>
          <a:ln w="41275">
            <a:solidFill>
              <a:srgbClr val="558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B93809-9BB0-45AE-90D4-05EB7AE6F4BB}"/>
              </a:ext>
            </a:extLst>
          </p:cNvPr>
          <p:cNvSpPr txBox="1"/>
          <p:nvPr/>
        </p:nvSpPr>
        <p:spPr>
          <a:xfrm>
            <a:off x="1269847" y="6114534"/>
            <a:ext cx="858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latin typeface="Century Gothic" panose="020B0502020202020204" pitchFamily="34" charset="0"/>
              </a:rPr>
              <a:t>Közmeghallgatás – 2024. október </a:t>
            </a:r>
            <a:r>
              <a:rPr lang="hu-HU" b="1" dirty="0">
                <a:latin typeface="Century Gothic" panose="020B0502020202020204" pitchFamily="34" charset="0"/>
              </a:rPr>
              <a:t>31</a:t>
            </a:r>
            <a:r>
              <a:rPr lang="hu-HU" sz="1800" b="1" dirty="0">
                <a:latin typeface="Century Gothic" panose="020B0502020202020204" pitchFamily="34" charset="0"/>
              </a:rPr>
              <a:t>.  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63" name="Text Box 16">
            <a:extLst>
              <a:ext uri="{FF2B5EF4-FFF2-40B4-BE49-F238E27FC236}">
                <a16:creationId xmlns:a16="http://schemas.microsoft.com/office/drawing/2014/main" id="{FFBCD975-FAD8-41EA-AE9A-0B906155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1711070"/>
            <a:ext cx="2397760" cy="561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br>
              <a:rPr lang="hu-HU" altLang="zh-CN" sz="1400" dirty="0">
                <a:latin typeface="Century Gothic" panose="020B0502020202020204" pitchFamily="34" charset="0"/>
                <a:cs typeface="Calibri" pitchFamily="34" charset="0"/>
              </a:rPr>
            </a:br>
            <a:endParaRPr lang="en-US" altLang="zh-CN" sz="1400" dirty="0">
              <a:latin typeface="Century Gothic" panose="020B0502020202020204" pitchFamily="34" charset="0"/>
              <a:cs typeface="Calibri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00C8DB8-EF50-42C4-8D5D-7D472F509B04}"/>
              </a:ext>
            </a:extLst>
          </p:cNvPr>
          <p:cNvSpPr/>
          <p:nvPr/>
        </p:nvSpPr>
        <p:spPr>
          <a:xfrm>
            <a:off x="0" y="0"/>
            <a:ext cx="12192000" cy="941255"/>
          </a:xfrm>
          <a:prstGeom prst="rect">
            <a:avLst/>
          </a:prstGeom>
          <a:solidFill>
            <a:srgbClr val="558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Folyamatban lévő beruházások és fejlesztések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D9E9-0F86-4778-B4E8-CF00BE18B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5593001"/>
            <a:ext cx="1361440" cy="136144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1FC8C05-06E9-19DE-E65D-A825C69E8325}"/>
              </a:ext>
            </a:extLst>
          </p:cNvPr>
          <p:cNvSpPr txBox="1"/>
          <p:nvPr/>
        </p:nvSpPr>
        <p:spPr>
          <a:xfrm>
            <a:off x="390831" y="1227776"/>
            <a:ext cx="516904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Járda Veresegyház és Szada között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u-HU" sz="2000" b="0" i="0" dirty="0">
              <a:solidFill>
                <a:srgbClr val="212121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Veresegyház közigazgatási határától a Ványi Tüzépig tartó közel 400 méteres szakaszon 3,5 méter széles biztonságos gyalogos közlekedést biztosító járda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12121"/>
                </a:solidFill>
                <a:latin typeface="Roboto" panose="02000000000000000000" pitchFamily="2" charset="0"/>
              </a:rPr>
              <a:t>A projekt c</a:t>
            </a: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sapadékvíz elvezetési feladatokat és keresztmetszeti kialakítást is magában foglal</a:t>
            </a:r>
            <a:endParaRPr lang="hu-HU" sz="2000" dirty="0">
              <a:solidFill>
                <a:srgbClr val="212121"/>
              </a:solidFill>
              <a:latin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 beruházás értéke </a:t>
            </a:r>
            <a:r>
              <a:rPr lang="hu-HU" sz="200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közel 100 </a:t>
            </a:r>
            <a:r>
              <a:rPr lang="hu-HU" sz="200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millió forint</a:t>
            </a:r>
            <a:endParaRPr lang="hu-HU" sz="2000" dirty="0">
              <a:solidFill>
                <a:srgbClr val="212121"/>
              </a:solidFill>
              <a:latin typeface="Roboto" panose="020000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 kivitelezés elkezdődött, várható befejezése 2024. december közepe</a:t>
            </a:r>
          </a:p>
          <a:p>
            <a:pPr algn="just"/>
            <a:endParaRPr lang="hu-HU" b="0" i="0" dirty="0">
              <a:solidFill>
                <a:srgbClr val="212121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026" name="Picture 2" descr="Lehet, hogy egy kép erről: 4 ember">
            <a:extLst>
              <a:ext uri="{FF2B5EF4-FFF2-40B4-BE49-F238E27FC236}">
                <a16:creationId xmlns:a16="http://schemas.microsoft.com/office/drawing/2014/main" id="{273247B7-D872-A3FB-7690-3D3C2CB8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92" y="1237439"/>
            <a:ext cx="6190168" cy="41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617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757</Words>
  <Application>Microsoft Office PowerPoint</Application>
  <PresentationFormat>Szélesvásznú</PresentationFormat>
  <Paragraphs>148</Paragraphs>
  <Slides>17</Slides>
  <Notes>16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Roboto</vt:lpstr>
      <vt:lpstr>Symbol</vt:lpstr>
      <vt:lpstr>Office Theme</vt:lpstr>
      <vt:lpstr>think-cell Slide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 A</dc:creator>
  <cp:lastModifiedBy>Deák Emese</cp:lastModifiedBy>
  <cp:revision>116</cp:revision>
  <cp:lastPrinted>2023-10-09T08:52:15Z</cp:lastPrinted>
  <dcterms:created xsi:type="dcterms:W3CDTF">2021-07-05T19:37:29Z</dcterms:created>
  <dcterms:modified xsi:type="dcterms:W3CDTF">2024-10-31T14:49:40Z</dcterms:modified>
</cp:coreProperties>
</file>